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257" r:id="rId2"/>
    <p:sldId id="258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71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906"/>
    <a:srgbClr val="DDD9CE"/>
    <a:srgbClr val="FF9900"/>
    <a:srgbClr val="F39727"/>
    <a:srgbClr val="F99523"/>
    <a:srgbClr val="EE7661"/>
    <a:srgbClr val="D38403"/>
    <a:srgbClr val="FC9E04"/>
    <a:srgbClr val="F2B10E"/>
    <a:srgbClr val="EE9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70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11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74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5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011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56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53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08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025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379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8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72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9/2/2020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1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73" r:id="rId7"/>
    <p:sldLayoutId id="2147483869" r:id="rId8"/>
    <p:sldLayoutId id="2147483870" r:id="rId9"/>
    <p:sldLayoutId id="2147483871" r:id="rId10"/>
    <p:sldLayoutId id="21474838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avolo, interni, testo, computer&#10;&#10;Descrizione generata automaticamente">
            <a:extLst>
              <a:ext uri="{FF2B5EF4-FFF2-40B4-BE49-F238E27FC236}">
                <a16:creationId xmlns:a16="http://schemas.microsoft.com/office/drawing/2014/main" id="{005DF14A-3934-4D3C-8F9A-F9893FF56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1"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pic>
        <p:nvPicPr>
          <p:cNvPr id="14" name="Immagine 1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3A01BEB-886C-46C0-81EC-F94942409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3" t="51293" r="31021" b="28192"/>
          <a:stretch/>
        </p:blipFill>
        <p:spPr>
          <a:xfrm rot="21224821">
            <a:off x="921847" y="3711177"/>
            <a:ext cx="1840987" cy="42038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7E4DE99D-91E5-4214-9EC5-996452759AF5}"/>
              </a:ext>
            </a:extLst>
          </p:cNvPr>
          <p:cNvSpPr/>
          <p:nvPr/>
        </p:nvSpPr>
        <p:spPr>
          <a:xfrm rot="479865">
            <a:off x="4896486" y="1236618"/>
            <a:ext cx="4029183" cy="2661770"/>
          </a:xfrm>
          <a:prstGeom prst="rect">
            <a:avLst/>
          </a:prstGeom>
          <a:solidFill>
            <a:srgbClr val="DDD9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Amazon Reviews </a:t>
            </a:r>
            <a:r>
              <a:rPr lang="it-IT" sz="4400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Classification</a:t>
            </a:r>
            <a:endParaRPr lang="it-IT" sz="4400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56F7359-7C69-4838-A00E-D86B022385AB}"/>
              </a:ext>
            </a:extLst>
          </p:cNvPr>
          <p:cNvSpPr/>
          <p:nvPr/>
        </p:nvSpPr>
        <p:spPr>
          <a:xfrm rot="475716">
            <a:off x="4716255" y="3997115"/>
            <a:ext cx="3873277" cy="1105403"/>
          </a:xfrm>
          <a:prstGeom prst="rect">
            <a:avLst/>
          </a:prstGeom>
          <a:solidFill>
            <a:srgbClr val="DDD9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Licciardello Matteo 799368</a:t>
            </a:r>
          </a:p>
          <a:p>
            <a:pPr algn="ctr"/>
            <a:r>
              <a:rPr lang="it-IT" b="1" dirty="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Mariani Paolo 800307</a:t>
            </a:r>
          </a:p>
        </p:txBody>
      </p:sp>
    </p:spTree>
    <p:extLst>
      <p:ext uri="{BB962C8B-B14F-4D97-AF65-F5344CB8AC3E}">
        <p14:creationId xmlns:p14="http://schemas.microsoft.com/office/powerpoint/2010/main" val="183411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0515600" cy="1325563"/>
          </a:xfrm>
        </p:spPr>
        <p:txBody>
          <a:bodyPr/>
          <a:lstStyle/>
          <a:p>
            <a:r>
              <a:rPr lang="it-IT" dirty="0"/>
              <a:t>Doc2Vec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A36B8E-DA9B-4274-AE32-DADF7740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34" y="1434584"/>
            <a:ext cx="8301148" cy="19835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Modello di rappresentazione dei documenti testuali di tipo predittivo derivato da Word2Vec. Si sceglie la versione </a:t>
            </a:r>
            <a:r>
              <a:rPr lang="it-IT" sz="1800" i="1" dirty="0"/>
              <a:t>Distributed </a:t>
            </a:r>
            <a:r>
              <a:rPr lang="it-IT" sz="1800" i="1" dirty="0" err="1"/>
              <a:t>Bag</a:t>
            </a:r>
            <a:r>
              <a:rPr lang="it-IT" sz="1800" i="1" dirty="0"/>
              <a:t> Of Words (DBOW)</a:t>
            </a:r>
            <a:r>
              <a:rPr lang="it-IT" sz="1800" dirty="0"/>
              <a:t> perché più efficiente in fase di creazione della rappresentazione del modello alternativo </a:t>
            </a:r>
            <a:r>
              <a:rPr lang="it-IT" sz="1800" i="1" dirty="0"/>
              <a:t>Distributed </a:t>
            </a:r>
            <a:r>
              <a:rPr lang="it-IT" sz="1800" dirty="0"/>
              <a:t>Memory.</a:t>
            </a:r>
          </a:p>
          <a:p>
            <a:pPr marL="0" indent="0">
              <a:buNone/>
            </a:pPr>
            <a:r>
              <a:rPr lang="it-IT" sz="1800" dirty="0"/>
              <a:t>Utilizza la </a:t>
            </a:r>
            <a:r>
              <a:rPr lang="it-IT" sz="1800" u="sng" dirty="0" err="1"/>
              <a:t>paragraph</a:t>
            </a:r>
            <a:r>
              <a:rPr lang="it-IT" sz="1800" u="sng" dirty="0"/>
              <a:t> </a:t>
            </a:r>
            <a:r>
              <a:rPr lang="it-IT" sz="1800" u="sng" dirty="0" err="1"/>
              <a:t>matrix</a:t>
            </a:r>
            <a:r>
              <a:rPr lang="it-IT" sz="1800" dirty="0"/>
              <a:t>, un vettore utile per descrivere il documento indipendentemente dalla sua lunghezza.</a:t>
            </a:r>
            <a:endParaRPr lang="it-IT" sz="1800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9/15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CC58D2C-C633-44A4-A57F-08826AB37903}"/>
              </a:ext>
            </a:extLst>
          </p:cNvPr>
          <p:cNvSpPr txBox="1">
            <a:spLocks/>
          </p:cNvSpPr>
          <p:nvPr/>
        </p:nvSpPr>
        <p:spPr>
          <a:xfrm>
            <a:off x="288934" y="3632479"/>
            <a:ext cx="11612917" cy="522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/>
              <a:t>La </a:t>
            </a:r>
            <a:r>
              <a:rPr lang="it-IT" sz="1800" b="1" dirty="0"/>
              <a:t>dimensione</a:t>
            </a:r>
            <a:r>
              <a:rPr lang="it-IT" sz="1800" dirty="0"/>
              <a:t> finale di ciascuna rappresentazione è: 300 features x 111860 recensioni  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253C6E6-7B8F-4248-85A2-AC081C5AB0DC}"/>
              </a:ext>
            </a:extLst>
          </p:cNvPr>
          <p:cNvSpPr txBox="1">
            <a:spLocks/>
          </p:cNvSpPr>
          <p:nvPr/>
        </p:nvSpPr>
        <p:spPr>
          <a:xfrm>
            <a:off x="289541" y="4579537"/>
            <a:ext cx="11612917" cy="1088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b="1" dirty="0"/>
              <a:t>Pro</a:t>
            </a:r>
            <a:r>
              <a:rPr lang="it-IT" sz="1800" dirty="0"/>
              <a:t> e </a:t>
            </a:r>
            <a:r>
              <a:rPr lang="it-IT" sz="1800" b="1" dirty="0"/>
              <a:t>Contro</a:t>
            </a:r>
            <a:r>
              <a:rPr lang="it-IT" sz="1800" dirty="0"/>
              <a:t>:</a:t>
            </a:r>
          </a:p>
          <a:p>
            <a:r>
              <a:rPr lang="it-IT" sz="1800" dirty="0"/>
              <a:t>Dimensione estremamente ridotta della rappresentazione</a:t>
            </a:r>
          </a:p>
          <a:p>
            <a:r>
              <a:rPr lang="it-IT" sz="1800" dirty="0"/>
              <a:t>Tempo elevato per computare la rappresentazione di ciascuna recensione</a:t>
            </a:r>
          </a:p>
        </p:txBody>
      </p:sp>
      <p:pic>
        <p:nvPicPr>
          <p:cNvPr id="9" name="Immagine 8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8C11E30-47BF-4182-875C-0121FF327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86" y="1189466"/>
            <a:ext cx="3412715" cy="21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4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0515600" cy="1325563"/>
          </a:xfrm>
        </p:spPr>
        <p:txBody>
          <a:bodyPr/>
          <a:lstStyle/>
          <a:p>
            <a:r>
              <a:rPr lang="it-IT" dirty="0"/>
              <a:t>Risultati di classificazione TFIDF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10/15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248B2A2-6555-41E8-91E0-020D87C3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728" y="1572526"/>
            <a:ext cx="6432543" cy="3357387"/>
          </a:xfrm>
          <a:prstGeom prst="rect">
            <a:avLst/>
          </a:prstGeom>
        </p:spPr>
      </p:pic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A051E6C6-52C4-4B59-B693-6AF4B2D7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6" y="1096862"/>
            <a:ext cx="11612917" cy="338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A seguito del procedimento di 5-Fold Cross </a:t>
            </a:r>
            <a:r>
              <a:rPr lang="it-IT" sz="1800" dirty="0" err="1"/>
              <a:t>Validation</a:t>
            </a:r>
            <a:r>
              <a:rPr lang="it-IT" sz="1800" dirty="0"/>
              <a:t> si ottiene: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19AC1E9F-0DBA-41BF-8D9E-BE2A4321BE63}"/>
              </a:ext>
            </a:extLst>
          </p:cNvPr>
          <p:cNvSpPr txBox="1">
            <a:spLocks/>
          </p:cNvSpPr>
          <p:nvPr/>
        </p:nvSpPr>
        <p:spPr>
          <a:xfrm>
            <a:off x="290146" y="5099538"/>
            <a:ext cx="11612917" cy="1140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SVM</a:t>
            </a:r>
            <a:r>
              <a:rPr lang="it-IT" sz="1800" dirty="0"/>
              <a:t> miglior modello (evidenziato)</a:t>
            </a:r>
          </a:p>
          <a:p>
            <a:r>
              <a:rPr lang="it-IT" sz="1800" b="1" dirty="0"/>
              <a:t>Nessuna differenza </a:t>
            </a:r>
            <a:r>
              <a:rPr lang="it-IT" sz="1800" dirty="0"/>
              <a:t>di </a:t>
            </a:r>
            <a:r>
              <a:rPr lang="it-IT" sz="1800" b="1" dirty="0"/>
              <a:t>accuratezza</a:t>
            </a:r>
            <a:r>
              <a:rPr lang="it-IT" sz="1800" dirty="0"/>
              <a:t> considerando il </a:t>
            </a:r>
            <a:r>
              <a:rPr lang="it-IT" sz="1800" dirty="0" err="1"/>
              <a:t>preprocessing</a:t>
            </a:r>
            <a:r>
              <a:rPr lang="it-IT" sz="1800" dirty="0"/>
              <a:t> (Lemma e </a:t>
            </a:r>
            <a:r>
              <a:rPr lang="it-IT" sz="1800" dirty="0" err="1"/>
              <a:t>Stem</a:t>
            </a:r>
            <a:r>
              <a:rPr lang="it-IT" sz="1800" dirty="0"/>
              <a:t>) e per il filtro </a:t>
            </a:r>
            <a:r>
              <a:rPr lang="it-IT" sz="1800" dirty="0" err="1"/>
              <a:t>stopword</a:t>
            </a:r>
            <a:r>
              <a:rPr lang="it-IT" sz="1800" dirty="0"/>
              <a:t> utilizzato.</a:t>
            </a:r>
          </a:p>
          <a:p>
            <a:r>
              <a:rPr lang="it-IT" sz="1800" dirty="0"/>
              <a:t>Le </a:t>
            </a:r>
            <a:r>
              <a:rPr lang="it-IT" sz="1800" dirty="0" err="1"/>
              <a:t>collection</a:t>
            </a:r>
            <a:r>
              <a:rPr lang="it-IT" sz="1800" dirty="0"/>
              <a:t> che comprendono </a:t>
            </a:r>
            <a:r>
              <a:rPr lang="it-IT" sz="1800" b="1" dirty="0"/>
              <a:t>più token </a:t>
            </a:r>
            <a:r>
              <a:rPr lang="it-IT" sz="1800" dirty="0"/>
              <a:t>sono più </a:t>
            </a:r>
            <a:r>
              <a:rPr lang="it-IT" sz="1800" b="1" dirty="0"/>
              <a:t>onerose</a:t>
            </a:r>
            <a:r>
              <a:rPr lang="it-IT" sz="1800" dirty="0"/>
              <a:t> in termini di tempo</a:t>
            </a:r>
          </a:p>
        </p:txBody>
      </p:sp>
    </p:spTree>
    <p:extLst>
      <p:ext uri="{BB962C8B-B14F-4D97-AF65-F5344CB8AC3E}">
        <p14:creationId xmlns:p14="http://schemas.microsoft.com/office/powerpoint/2010/main" val="3415578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1377246" cy="1325563"/>
          </a:xfrm>
        </p:spPr>
        <p:txBody>
          <a:bodyPr/>
          <a:lstStyle/>
          <a:p>
            <a:r>
              <a:rPr lang="it-IT" dirty="0"/>
              <a:t>Risultati di classificazione TFIDF con SVD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11/15</a:t>
            </a:r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A051E6C6-52C4-4B59-B693-6AF4B2D7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6" y="1096862"/>
            <a:ext cx="11612917" cy="338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A seguito del procedimento di 5-Fold Cross </a:t>
            </a:r>
            <a:r>
              <a:rPr lang="it-IT" sz="1800" dirty="0" err="1"/>
              <a:t>Validation</a:t>
            </a:r>
            <a:r>
              <a:rPr lang="it-IT" sz="1800" dirty="0"/>
              <a:t> si ottiene: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19AC1E9F-0DBA-41BF-8D9E-BE2A4321BE63}"/>
              </a:ext>
            </a:extLst>
          </p:cNvPr>
          <p:cNvSpPr txBox="1">
            <a:spLocks/>
          </p:cNvSpPr>
          <p:nvPr/>
        </p:nvSpPr>
        <p:spPr>
          <a:xfrm>
            <a:off x="290146" y="5099538"/>
            <a:ext cx="11612917" cy="114043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SVM</a:t>
            </a:r>
            <a:r>
              <a:rPr lang="it-IT" sz="1800" dirty="0"/>
              <a:t> miglior modello (evidenziato)</a:t>
            </a:r>
          </a:p>
          <a:p>
            <a:r>
              <a:rPr lang="it-IT" sz="1800" b="1" dirty="0"/>
              <a:t>Prestazioni peggiori </a:t>
            </a:r>
            <a:r>
              <a:rPr lang="it-IT" sz="1800" dirty="0"/>
              <a:t>per ogni classificatore</a:t>
            </a:r>
          </a:p>
          <a:p>
            <a:r>
              <a:rPr lang="it-IT" sz="1800" b="1" dirty="0"/>
              <a:t>Tempi</a:t>
            </a:r>
            <a:r>
              <a:rPr lang="it-IT" sz="1800" dirty="0"/>
              <a:t> di esecuzione </a:t>
            </a:r>
            <a:r>
              <a:rPr lang="it-IT" sz="1800" b="1" dirty="0"/>
              <a:t>più elevati</a:t>
            </a:r>
          </a:p>
          <a:p>
            <a:r>
              <a:rPr lang="it-IT" sz="1800" dirty="0"/>
              <a:t>Le considerazioni ulteriori rispetto alla rappresentazione precedente rimangono ancora valide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8B2F565-9C80-48F6-833B-485F1CBF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728" y="1534142"/>
            <a:ext cx="6432543" cy="339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1377246" cy="1325563"/>
          </a:xfrm>
        </p:spPr>
        <p:txBody>
          <a:bodyPr/>
          <a:lstStyle/>
          <a:p>
            <a:r>
              <a:rPr lang="it-IT" dirty="0"/>
              <a:t>Risultati di classificazione Doc2Vec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12/15</a:t>
            </a:r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A051E6C6-52C4-4B59-B693-6AF4B2D7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6" y="1096862"/>
            <a:ext cx="11612917" cy="338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A seguito del procedimento di 5-Fold Cross </a:t>
            </a:r>
            <a:r>
              <a:rPr lang="it-IT" sz="1800" dirty="0" err="1"/>
              <a:t>Validation</a:t>
            </a:r>
            <a:r>
              <a:rPr lang="it-IT" sz="1800" dirty="0"/>
              <a:t> si ottiene: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19AC1E9F-0DBA-41BF-8D9E-BE2A4321BE63}"/>
              </a:ext>
            </a:extLst>
          </p:cNvPr>
          <p:cNvSpPr txBox="1">
            <a:spLocks/>
          </p:cNvSpPr>
          <p:nvPr/>
        </p:nvSpPr>
        <p:spPr>
          <a:xfrm>
            <a:off x="289541" y="4432560"/>
            <a:ext cx="11612917" cy="161303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Non permette di utilizzare </a:t>
            </a:r>
            <a:r>
              <a:rPr lang="it-IT" sz="1800" b="1" dirty="0" err="1"/>
              <a:t>XGBoost</a:t>
            </a:r>
            <a:r>
              <a:rPr lang="it-IT" sz="1800" dirty="0"/>
              <a:t> per motivi legati alle risorse</a:t>
            </a:r>
          </a:p>
          <a:p>
            <a:r>
              <a:rPr lang="it-IT" sz="1800" b="1" dirty="0"/>
              <a:t>Prestazioni estremamente deludenti</a:t>
            </a:r>
          </a:p>
          <a:p>
            <a:r>
              <a:rPr lang="it-IT" sz="1800" b="1" dirty="0"/>
              <a:t>Tempo</a:t>
            </a:r>
            <a:r>
              <a:rPr lang="it-IT" sz="1800" dirty="0"/>
              <a:t> di esecuzione troppo </a:t>
            </a:r>
            <a:r>
              <a:rPr lang="it-IT" sz="1800" b="1" dirty="0"/>
              <a:t>elevato</a:t>
            </a:r>
          </a:p>
          <a:p>
            <a:r>
              <a:rPr lang="it-IT" sz="1800" b="1" i="0" dirty="0">
                <a:effectLst/>
                <a:latin typeface="Univers (Corpo)"/>
              </a:rPr>
              <a:t>Incompatibile</a:t>
            </a:r>
            <a:r>
              <a:rPr lang="it-IT" sz="1800" b="0" i="0" dirty="0">
                <a:effectLst/>
                <a:latin typeface="Univers (Corpo)"/>
              </a:rPr>
              <a:t> ed invalutabile </a:t>
            </a:r>
            <a:r>
              <a:rPr lang="it-IT" sz="1800" b="1" i="0" dirty="0">
                <a:effectLst/>
                <a:latin typeface="Univers (Corpo)"/>
              </a:rPr>
              <a:t>l’utilizzo di questa tecnica </a:t>
            </a:r>
            <a:r>
              <a:rPr lang="it-IT" sz="1800" b="0" i="0" dirty="0">
                <a:effectLst/>
                <a:latin typeface="Univers (Corpo)"/>
              </a:rPr>
              <a:t>con i dati, il </a:t>
            </a:r>
            <a:r>
              <a:rPr lang="it-IT" sz="1800" b="0" i="0" dirty="0" err="1">
                <a:effectLst/>
                <a:latin typeface="Univers (Corpo)"/>
              </a:rPr>
              <a:t>preprocessing</a:t>
            </a:r>
            <a:r>
              <a:rPr lang="it-IT" sz="1800" b="0" i="0" dirty="0">
                <a:effectLst/>
                <a:latin typeface="Univers (Corpo)"/>
              </a:rPr>
              <a:t> ed i classificatori utilizzati</a:t>
            </a:r>
            <a:endParaRPr lang="it-IT" sz="1800" b="1" dirty="0">
              <a:latin typeface="Univers (Corpo)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F78EC3-A459-47F3-9D35-68A474031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20" y="2163402"/>
            <a:ext cx="8542760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3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1377246" cy="1325563"/>
          </a:xfrm>
        </p:spPr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13/15</a:t>
            </a:r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A051E6C6-52C4-4B59-B693-6AF4B2D7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7" y="1266138"/>
            <a:ext cx="6207368" cy="47653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800" dirty="0"/>
          </a:p>
          <a:p>
            <a:r>
              <a:rPr lang="it-IT" sz="1800" dirty="0"/>
              <a:t>Classificatore che verrebbe applicato ad un contesto reale: SVM con TF-IDF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  <a:p>
            <a:r>
              <a:rPr lang="it-IT" sz="1800" dirty="0"/>
              <a:t>Le rappresentazioni di Word </a:t>
            </a:r>
            <a:r>
              <a:rPr lang="it-IT" sz="1800" dirty="0" err="1"/>
              <a:t>Embedding</a:t>
            </a:r>
            <a:r>
              <a:rPr lang="it-IT" sz="1800" dirty="0"/>
              <a:t> non migliorano i risultati ottenuti con TF-IDF:</a:t>
            </a:r>
          </a:p>
          <a:p>
            <a:pPr marL="0" indent="0">
              <a:buNone/>
            </a:pPr>
            <a:endParaRPr lang="it-IT" sz="1800" dirty="0"/>
          </a:p>
          <a:p>
            <a:r>
              <a:rPr lang="it-IT" sz="1800" dirty="0"/>
              <a:t>Non vi sono differenze sostanziali tra processamento del testo via </a:t>
            </a:r>
            <a:r>
              <a:rPr lang="it-IT" sz="1800" dirty="0" err="1"/>
              <a:t>Lemmatization</a:t>
            </a:r>
            <a:r>
              <a:rPr lang="it-IT" sz="1800" dirty="0"/>
              <a:t> e </a:t>
            </a:r>
            <a:r>
              <a:rPr lang="it-IT" sz="1800" dirty="0" err="1"/>
              <a:t>Stemming</a:t>
            </a:r>
            <a:endParaRPr lang="it-IT" sz="1800" dirty="0"/>
          </a:p>
          <a:p>
            <a:endParaRPr lang="it-IT" sz="1800" dirty="0"/>
          </a:p>
          <a:p>
            <a:r>
              <a:rPr lang="it-IT" sz="1800" dirty="0"/>
              <a:t>L’eliminazione delle </a:t>
            </a:r>
            <a:r>
              <a:rPr lang="it-IT" sz="1800" dirty="0" err="1"/>
              <a:t>stopwords</a:t>
            </a:r>
            <a:r>
              <a:rPr lang="it-IT" sz="1800" dirty="0"/>
              <a:t> aggiuntiva     peggiora le prestazioni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837E423-22D0-4221-9855-8CDD76F13E74}"/>
              </a:ext>
            </a:extLst>
          </p:cNvPr>
          <p:cNvSpPr txBox="1"/>
          <p:nvPr/>
        </p:nvSpPr>
        <p:spPr>
          <a:xfrm>
            <a:off x="7551396" y="3074725"/>
            <a:ext cx="435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Parametri non ottimizzati poiché le risorse computazionali non sufficienti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58988E6-1548-41F5-93DD-193A2F986B9A}"/>
              </a:ext>
            </a:extLst>
          </p:cNvPr>
          <p:cNvSpPr txBox="1"/>
          <p:nvPr/>
        </p:nvSpPr>
        <p:spPr>
          <a:xfrm>
            <a:off x="7378927" y="1107848"/>
            <a:ext cx="3855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Efficiente per tempo di addestramento e classificazione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8F62454-4F66-4713-81DA-010253C6E0E7}"/>
              </a:ext>
            </a:extLst>
          </p:cNvPr>
          <p:cNvSpPr txBox="1"/>
          <p:nvPr/>
        </p:nvSpPr>
        <p:spPr>
          <a:xfrm>
            <a:off x="7378927" y="2248745"/>
            <a:ext cx="385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Prestazioni migliori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9432AC4-F8D7-44DF-843F-D3B2FD5770BD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339254" y="1431014"/>
            <a:ext cx="1039673" cy="370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E351ECF4-EDD3-4095-A2EE-06B22E0DD88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339254" y="1792097"/>
            <a:ext cx="1039673" cy="64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8591C78A-643E-4B43-9EE0-D66FAA71A255}"/>
              </a:ext>
            </a:extLst>
          </p:cNvPr>
          <p:cNvCxnSpPr/>
          <p:nvPr/>
        </p:nvCxnSpPr>
        <p:spPr>
          <a:xfrm>
            <a:off x="5587511" y="3389818"/>
            <a:ext cx="1874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69C01B7E-32F9-4B44-AC63-D41E78588FF3}"/>
              </a:ext>
            </a:extLst>
          </p:cNvPr>
          <p:cNvCxnSpPr>
            <a:cxnSpLocks/>
          </p:cNvCxnSpPr>
          <p:nvPr/>
        </p:nvCxnSpPr>
        <p:spPr>
          <a:xfrm>
            <a:off x="5735516" y="5283094"/>
            <a:ext cx="1460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198E02C-371B-4AF5-BD87-125808B10542}"/>
              </a:ext>
            </a:extLst>
          </p:cNvPr>
          <p:cNvSpPr txBox="1"/>
          <p:nvPr/>
        </p:nvSpPr>
        <p:spPr>
          <a:xfrm>
            <a:off x="7378927" y="4959928"/>
            <a:ext cx="4350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Probabile inclusione di termini significativi nella lista </a:t>
            </a:r>
            <a:r>
              <a:rPr lang="it-IT" dirty="0" err="1"/>
              <a:t>stopwords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215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1377246" cy="1325563"/>
          </a:xfrm>
        </p:spPr>
        <p:txBody>
          <a:bodyPr/>
          <a:lstStyle/>
          <a:p>
            <a:r>
              <a:rPr lang="it-IT" dirty="0"/>
              <a:t>Sviluppi futuri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14/15</a:t>
            </a:r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A051E6C6-52C4-4B59-B693-6AF4B2D7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6" y="1680542"/>
            <a:ext cx="11063654" cy="3498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Si propongono i seguenti sviluppi futuri:</a:t>
            </a:r>
          </a:p>
          <a:p>
            <a:r>
              <a:rPr lang="it-IT" sz="1800" dirty="0"/>
              <a:t>Incrementare le risorse computazionali a disposizione (es. acquistare una VM AWS) che non siano vincolanti nella scelta dei modelli di classificazione e del numero di recensioni considerate</a:t>
            </a:r>
          </a:p>
          <a:p>
            <a:pPr marL="0" indent="0">
              <a:buNone/>
            </a:pPr>
            <a:endParaRPr lang="it-IT" sz="1800" dirty="0"/>
          </a:p>
          <a:p>
            <a:r>
              <a:rPr lang="it-IT" sz="1800" dirty="0"/>
              <a:t>Aggiungere un modello di classificazione basato sull’algoritmo di </a:t>
            </a:r>
            <a:r>
              <a:rPr lang="it-IT" sz="1800" dirty="0" err="1"/>
              <a:t>Neural</a:t>
            </a:r>
            <a:r>
              <a:rPr lang="it-IT" sz="1800" dirty="0"/>
              <a:t> Network, per apprendere meglio i pattern nelle rappresentazioni</a:t>
            </a:r>
          </a:p>
          <a:p>
            <a:endParaRPr lang="it-IT" sz="1800" dirty="0"/>
          </a:p>
          <a:p>
            <a:r>
              <a:rPr lang="it-IT" sz="1800" dirty="0"/>
              <a:t>Ottimizzare </a:t>
            </a:r>
            <a:r>
              <a:rPr lang="it-IT" sz="1800"/>
              <a:t>gli iper-parametri </a:t>
            </a:r>
            <a:r>
              <a:rPr lang="it-IT" sz="1800" dirty="0"/>
              <a:t>delle rappresentazioni Doc2Vec e SVD (numero di features finali che compongono il vettore della recensione), possibile sono in caso di incremento delle risorse</a:t>
            </a:r>
          </a:p>
        </p:txBody>
      </p:sp>
    </p:spTree>
    <p:extLst>
      <p:ext uri="{BB962C8B-B14F-4D97-AF65-F5344CB8AC3E}">
        <p14:creationId xmlns:p14="http://schemas.microsoft.com/office/powerpoint/2010/main" val="3653158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1/N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3F23FD4D-4341-4D59-B7D7-EBBAC33085F1}"/>
              </a:ext>
            </a:extLst>
          </p:cNvPr>
          <p:cNvSpPr/>
          <p:nvPr/>
        </p:nvSpPr>
        <p:spPr>
          <a:xfrm>
            <a:off x="0" y="5794131"/>
            <a:ext cx="12192000" cy="1063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Immagine 10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3227CACD-0616-4C75-BDD1-D252EADAD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36" y="462689"/>
            <a:ext cx="9091728" cy="563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25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0515600" cy="1325563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A36B8E-DA9B-4274-AE32-DADF7740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7" y="1499566"/>
            <a:ext cx="10515600" cy="39882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/>
              <a:t>Amazon</a:t>
            </a:r>
          </a:p>
          <a:p>
            <a:pPr marL="0" indent="0">
              <a:buNone/>
            </a:pPr>
            <a:r>
              <a:rPr lang="it-IT" sz="1800" dirty="0"/>
              <a:t>Multinazionale fondata nel 1994, impiegata nel settore Cloud Computing, AI, Entertainment e leader nell’e-commerce grazie al marketplace amazon.com</a:t>
            </a:r>
          </a:p>
          <a:p>
            <a:r>
              <a:rPr lang="it-IT" sz="1800" dirty="0"/>
              <a:t>2.4 Miliardi di utenti (2018)</a:t>
            </a:r>
          </a:p>
          <a:p>
            <a:r>
              <a:rPr lang="it-IT" sz="1800" dirty="0"/>
              <a:t>Incentra l’attività aziendale sulla creazione di valore per l’utente</a:t>
            </a:r>
          </a:p>
          <a:p>
            <a:r>
              <a:rPr lang="it-IT" sz="1800" dirty="0"/>
              <a:t>Tra i leader mondiali dell’applicazione della tecnologia ai dati 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r>
              <a:rPr lang="it-IT" sz="1800" b="1" dirty="0"/>
              <a:t>Caso di studio</a:t>
            </a:r>
          </a:p>
          <a:p>
            <a:r>
              <a:rPr lang="it-IT" sz="1800" dirty="0"/>
              <a:t>Utenti e-commerce interagiscono acquistando prodotti</a:t>
            </a:r>
          </a:p>
          <a:p>
            <a:r>
              <a:rPr lang="it-IT" sz="1800" dirty="0"/>
              <a:t>Rilasciano giudizio sui prodotti e servizi acquistati</a:t>
            </a:r>
          </a:p>
          <a:p>
            <a:pPr marL="0" indent="0">
              <a:buNone/>
            </a:pPr>
            <a:endParaRPr lang="it-IT" sz="1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1/15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0E891F9-0EBA-4E89-BE28-5E246EA81776}"/>
              </a:ext>
            </a:extLst>
          </p:cNvPr>
          <p:cNvSpPr txBox="1"/>
          <p:nvPr/>
        </p:nvSpPr>
        <p:spPr>
          <a:xfrm>
            <a:off x="8867301" y="2859590"/>
            <a:ext cx="316005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Item </a:t>
            </a:r>
            <a:r>
              <a:rPr lang="it-IT" sz="1600" dirty="0" err="1"/>
              <a:t>Recommendation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Sentiment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Text </a:t>
            </a:r>
            <a:r>
              <a:rPr lang="it-IT" sz="1600" dirty="0" err="1"/>
              <a:t>Classification</a:t>
            </a:r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…</a:t>
            </a:r>
          </a:p>
          <a:p>
            <a:endParaRPr lang="it-IT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7DB2217-A8C3-4660-A300-CD62899FEC71}"/>
              </a:ext>
            </a:extLst>
          </p:cNvPr>
          <p:cNvCxnSpPr/>
          <p:nvPr/>
        </p:nvCxnSpPr>
        <p:spPr>
          <a:xfrm>
            <a:off x="7512424" y="3392488"/>
            <a:ext cx="107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2470036-DA45-43A0-B763-91E2D7295FBB}"/>
              </a:ext>
            </a:extLst>
          </p:cNvPr>
          <p:cNvCxnSpPr/>
          <p:nvPr/>
        </p:nvCxnSpPr>
        <p:spPr>
          <a:xfrm>
            <a:off x="7512424" y="5019021"/>
            <a:ext cx="10757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C7E6C6-9182-4C77-87A0-0F822AE237BF}"/>
              </a:ext>
            </a:extLst>
          </p:cNvPr>
          <p:cNvSpPr txBox="1"/>
          <p:nvPr/>
        </p:nvSpPr>
        <p:spPr>
          <a:xfrm>
            <a:off x="8867300" y="4603522"/>
            <a:ext cx="2849571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Enorme disponibilità di dati testuali che necessita una struttura organizzativa</a:t>
            </a:r>
          </a:p>
        </p:txBody>
      </p:sp>
      <p:sp>
        <p:nvSpPr>
          <p:cNvPr id="18" name="Parentesi graffa aperta 17">
            <a:extLst>
              <a:ext uri="{FF2B5EF4-FFF2-40B4-BE49-F238E27FC236}">
                <a16:creationId xmlns:a16="http://schemas.microsoft.com/office/drawing/2014/main" id="{DC4A158D-AED8-4225-82A7-92BE1C107A4F}"/>
              </a:ext>
            </a:extLst>
          </p:cNvPr>
          <p:cNvSpPr/>
          <p:nvPr/>
        </p:nvSpPr>
        <p:spPr>
          <a:xfrm>
            <a:off x="8867300" y="2859590"/>
            <a:ext cx="46925" cy="105402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6140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0515600" cy="1325563"/>
          </a:xfrm>
        </p:spPr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A36B8E-DA9B-4274-AE32-DADF7740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45" y="1224665"/>
            <a:ext cx="4976447" cy="14384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1800" b="1" dirty="0"/>
              <a:t>Obiettivo</a:t>
            </a:r>
          </a:p>
          <a:p>
            <a:pPr marL="0" indent="0">
              <a:buNone/>
            </a:pPr>
            <a:r>
              <a:rPr lang="it-IT" sz="1800" dirty="0"/>
              <a:t>Attribuire ad una collezione di recensioni «parzialmente» etichettata una struttura organizzativa in maniera efficiente rispetto ai vincoli computazionali di Google </a:t>
            </a:r>
            <a:r>
              <a:rPr lang="it-IT" sz="1800" dirty="0" err="1"/>
              <a:t>Colab</a:t>
            </a:r>
            <a:endParaRPr lang="it-IT" sz="1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2/15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F11531-6246-452A-8EDD-78CBFA3F0319}"/>
              </a:ext>
            </a:extLst>
          </p:cNvPr>
          <p:cNvSpPr txBox="1"/>
          <p:nvPr/>
        </p:nvSpPr>
        <p:spPr>
          <a:xfrm>
            <a:off x="3342200" y="3174756"/>
            <a:ext cx="5507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t-IT" sz="1800" b="1" dirty="0"/>
              <a:t>Text Mining</a:t>
            </a:r>
          </a:p>
          <a:p>
            <a:pPr marL="0" indent="0" algn="ctr">
              <a:buNone/>
            </a:pPr>
            <a:r>
              <a:rPr lang="it-IT" sz="1800" dirty="0"/>
              <a:t>Estrazione di informazioni utili attraverso sistemi automatici che analizzano grandi quantità di dati</a:t>
            </a:r>
          </a:p>
          <a:p>
            <a:pPr marL="0" indent="0">
              <a:buNone/>
            </a:pPr>
            <a:endParaRPr lang="it-IT" sz="18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A81521C-BFE6-4DDA-BC6D-A84C8534F3BA}"/>
              </a:ext>
            </a:extLst>
          </p:cNvPr>
          <p:cNvSpPr txBox="1"/>
          <p:nvPr/>
        </p:nvSpPr>
        <p:spPr>
          <a:xfrm>
            <a:off x="3557360" y="4814731"/>
            <a:ext cx="5292439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it-IT" sz="1800" b="1" dirty="0"/>
              <a:t>Text </a:t>
            </a:r>
            <a:r>
              <a:rPr lang="it-IT" sz="1800" b="1" dirty="0" err="1"/>
              <a:t>Classification</a:t>
            </a:r>
            <a:endParaRPr lang="it-IT" sz="1800" b="1" dirty="0"/>
          </a:p>
          <a:p>
            <a:pPr marL="0" indent="0">
              <a:buNone/>
            </a:pPr>
            <a:r>
              <a:rPr lang="it-IT" sz="1800" dirty="0"/>
              <a:t>Assegnazione di una classe di appartenenza ad un documento testuale tramite l’utilizzo di un algoritmo di classificazione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9BBD10D-1648-437A-BF07-6608A651ED01}"/>
              </a:ext>
            </a:extLst>
          </p:cNvPr>
          <p:cNvSpPr txBox="1"/>
          <p:nvPr/>
        </p:nvSpPr>
        <p:spPr>
          <a:xfrm>
            <a:off x="4852233" y="2575593"/>
            <a:ext cx="2487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b="1" dirty="0"/>
              <a:t>Come raggiungerlo?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C4B933E-82F2-43E0-AD88-D908A0CCCD1E}"/>
              </a:ext>
            </a:extLst>
          </p:cNvPr>
          <p:cNvSpPr txBox="1"/>
          <p:nvPr/>
        </p:nvSpPr>
        <p:spPr>
          <a:xfrm>
            <a:off x="7046431" y="1551486"/>
            <a:ext cx="45975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u="sng" dirty="0"/>
              <a:t>Knowledge Organization</a:t>
            </a:r>
            <a:endParaRPr lang="it-IT" u="sng" dirty="0"/>
          </a:p>
          <a:p>
            <a:pPr marL="0" indent="0">
              <a:buNone/>
            </a:pPr>
            <a:r>
              <a:rPr lang="it-IT" sz="1800" dirty="0"/>
              <a:t>attribuzione di struttura alla conoscenza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1B643D53-61EA-4B25-B86B-1031A94E22DD}"/>
              </a:ext>
            </a:extLst>
          </p:cNvPr>
          <p:cNvCxnSpPr/>
          <p:nvPr/>
        </p:nvCxnSpPr>
        <p:spPr>
          <a:xfrm>
            <a:off x="5350725" y="1874651"/>
            <a:ext cx="14357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50CCDEAC-A60A-4CA9-87A3-0FA67E8E2D67}"/>
              </a:ext>
            </a:extLst>
          </p:cNvPr>
          <p:cNvCxnSpPr/>
          <p:nvPr/>
        </p:nvCxnSpPr>
        <p:spPr>
          <a:xfrm>
            <a:off x="6096000" y="4061012"/>
            <a:ext cx="0" cy="663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58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5D089313-53D9-4616-A07F-373E012DDF7D}"/>
              </a:ext>
            </a:extLst>
          </p:cNvPr>
          <p:cNvSpPr/>
          <p:nvPr/>
        </p:nvSpPr>
        <p:spPr>
          <a:xfrm>
            <a:off x="4457700" y="2246274"/>
            <a:ext cx="7376739" cy="2402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0515600" cy="1325563"/>
          </a:xfrm>
        </p:spPr>
        <p:txBody>
          <a:bodyPr/>
          <a:lstStyle/>
          <a:p>
            <a:r>
              <a:rPr lang="it-IT" dirty="0"/>
              <a:t>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A36B8E-DA9B-4274-AE32-DADF7740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38" y="1296636"/>
            <a:ext cx="11612915" cy="22642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1800" b="1" dirty="0"/>
              <a:t>Amazon Reviews</a:t>
            </a:r>
          </a:p>
          <a:p>
            <a:r>
              <a:rPr lang="it-IT" sz="1800" dirty="0"/>
              <a:t>35 milioni di recensioni registrate dal 1995</a:t>
            </a:r>
          </a:p>
          <a:p>
            <a:r>
              <a:rPr lang="it-IT" sz="1800" dirty="0"/>
              <a:t>35 differenti categorie merceologiche</a:t>
            </a:r>
          </a:p>
          <a:p>
            <a:r>
              <a:rPr lang="it-IT" sz="1800" dirty="0"/>
              <a:t>Formato JSON per ogni categoria</a:t>
            </a:r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endParaRPr lang="it-IT" sz="1800" dirty="0"/>
          </a:p>
          <a:p>
            <a:pPr marL="0" indent="0">
              <a:buNone/>
            </a:pPr>
            <a:r>
              <a:rPr lang="it-IT" sz="1800" dirty="0"/>
              <a:t>Riduzione del 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3/15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DCBD8BC-5FB8-49E9-8D2B-5619185C6540}"/>
              </a:ext>
            </a:extLst>
          </p:cNvPr>
          <p:cNvCxnSpPr/>
          <p:nvPr/>
        </p:nvCxnSpPr>
        <p:spPr>
          <a:xfrm>
            <a:off x="3042138" y="3357563"/>
            <a:ext cx="1157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4680FE-E2C3-46E9-A624-64EB285A3B8B}"/>
              </a:ext>
            </a:extLst>
          </p:cNvPr>
          <p:cNvSpPr txBox="1"/>
          <p:nvPr/>
        </p:nvSpPr>
        <p:spPr>
          <a:xfrm>
            <a:off x="4457700" y="3194514"/>
            <a:ext cx="14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4 categorie: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17415B7-81B0-4D46-A976-E5CEA84062A5}"/>
              </a:ext>
            </a:extLst>
          </p:cNvPr>
          <p:cNvSpPr txBox="1"/>
          <p:nvPr/>
        </p:nvSpPr>
        <p:spPr>
          <a:xfrm>
            <a:off x="5819777" y="2621200"/>
            <a:ext cx="277030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Office Products</a:t>
            </a:r>
            <a:br>
              <a:rPr lang="it-IT" sz="1400" dirty="0"/>
            </a:b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Automotive</a:t>
            </a:r>
            <a:br>
              <a:rPr lang="it-IT" sz="1400" dirty="0"/>
            </a:b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Patio, Lawn and Garden</a:t>
            </a:r>
            <a:br>
              <a:rPr lang="it-IT" sz="1400" dirty="0"/>
            </a:b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Toys and Games</a:t>
            </a:r>
            <a:endParaRPr lang="it-IT" sz="1600" dirty="0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4EEDFC57-DFE0-4E6E-AC9B-0B3C76CDB338}"/>
              </a:ext>
            </a:extLst>
          </p:cNvPr>
          <p:cNvSpPr/>
          <p:nvPr/>
        </p:nvSpPr>
        <p:spPr>
          <a:xfrm>
            <a:off x="8289675" y="2589020"/>
            <a:ext cx="136778" cy="171670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DF801FA-EDD9-468D-8BCA-B27398A2D43A}"/>
              </a:ext>
            </a:extLst>
          </p:cNvPr>
          <p:cNvSpPr txBox="1"/>
          <p:nvPr/>
        </p:nvSpPr>
        <p:spPr>
          <a:xfrm>
            <a:off x="731038" y="3364914"/>
            <a:ext cx="1662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4,909,367 recensioni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63D0C3EE-A684-45B3-92B5-4231E0D35B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0C2541BB-92B5-406A-8EE6-ABACAACE05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59823" y="3428999"/>
            <a:ext cx="2540977" cy="254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7" name="Immagine 1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96DC342C-B1B6-4833-BC83-A9A392576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52" y="2227900"/>
            <a:ext cx="2959947" cy="240219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716B91-BF04-444C-AE42-DAB8D3BECD34}"/>
              </a:ext>
            </a:extLst>
          </p:cNvPr>
          <p:cNvSpPr txBox="1"/>
          <p:nvPr/>
        </p:nvSpPr>
        <p:spPr>
          <a:xfrm>
            <a:off x="227392" y="5113960"/>
            <a:ext cx="472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Unione dei file in un unico </a:t>
            </a:r>
            <a:r>
              <a:rPr lang="it-IT" dirty="0" err="1"/>
              <a:t>Dataframe</a:t>
            </a:r>
            <a:r>
              <a:rPr lang="it-IT" dirty="0"/>
              <a:t> </a:t>
            </a:r>
            <a:r>
              <a:rPr lang="it-IT" dirty="0" err="1"/>
              <a:t>Pandas</a:t>
            </a:r>
            <a:r>
              <a:rPr lang="it-IT" dirty="0"/>
              <a:t> contenente per ogni recensione: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28853AA-4895-4E15-8CDB-FE88AEBC48DA}"/>
              </a:ext>
            </a:extLst>
          </p:cNvPr>
          <p:cNvCxnSpPr>
            <a:cxnSpLocks/>
          </p:cNvCxnSpPr>
          <p:nvPr/>
        </p:nvCxnSpPr>
        <p:spPr>
          <a:xfrm>
            <a:off x="1670539" y="3692007"/>
            <a:ext cx="0" cy="133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A01432BF-4440-4613-979A-2A9E3C2A665D}"/>
              </a:ext>
            </a:extLst>
          </p:cNvPr>
          <p:cNvCxnSpPr>
            <a:cxnSpLocks/>
          </p:cNvCxnSpPr>
          <p:nvPr/>
        </p:nvCxnSpPr>
        <p:spPr>
          <a:xfrm>
            <a:off x="1670539" y="2549770"/>
            <a:ext cx="0" cy="50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919B56E-7D17-41F1-9C9F-3406F4B1DCC3}"/>
              </a:ext>
            </a:extLst>
          </p:cNvPr>
          <p:cNvSpPr txBox="1"/>
          <p:nvPr/>
        </p:nvSpPr>
        <p:spPr>
          <a:xfrm>
            <a:off x="5605095" y="4989547"/>
            <a:ext cx="5200651" cy="11695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Informazioni sull’autore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Identificativo del prodotto associato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Titolo (</a:t>
            </a:r>
            <a:r>
              <a:rPr lang="it-IT" sz="1400" dirty="0" err="1"/>
              <a:t>summary</a:t>
            </a:r>
            <a:r>
              <a:rPr lang="it-IT" sz="1400" dirty="0"/>
              <a:t>), Testo e contenuti multimediali (immagini, video, link,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Data e Valutazione del prodotto</a:t>
            </a: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DCCBD53F-21BA-419E-9C86-260F5B0DD684}"/>
              </a:ext>
            </a:extLst>
          </p:cNvPr>
          <p:cNvCxnSpPr>
            <a:cxnSpLocks/>
          </p:cNvCxnSpPr>
          <p:nvPr/>
        </p:nvCxnSpPr>
        <p:spPr>
          <a:xfrm>
            <a:off x="4774223" y="5574322"/>
            <a:ext cx="773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745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0515600" cy="1325563"/>
          </a:xfrm>
        </p:spPr>
        <p:txBody>
          <a:bodyPr/>
          <a:lstStyle/>
          <a:p>
            <a:r>
              <a:rPr lang="it-IT" dirty="0" err="1"/>
              <a:t>Preprocessing</a:t>
            </a:r>
            <a:r>
              <a:rPr lang="it-IT" dirty="0"/>
              <a:t>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A36B8E-DA9B-4274-AE32-DADF7740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38" y="1296635"/>
            <a:ext cx="11612915" cy="1490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b="1" dirty="0"/>
              <a:t>Aggiunta</a:t>
            </a:r>
            <a:r>
              <a:rPr lang="it-IT" sz="1800" dirty="0"/>
              <a:t> delle features:</a:t>
            </a:r>
          </a:p>
          <a:p>
            <a:r>
              <a:rPr lang="it-IT" sz="1800" dirty="0"/>
              <a:t>Categoria merceologica di appartenenza (</a:t>
            </a:r>
            <a:r>
              <a:rPr lang="it-IT" sz="1800" b="1" dirty="0"/>
              <a:t>target</a:t>
            </a:r>
            <a:r>
              <a:rPr lang="it-IT" sz="1800" dirty="0"/>
              <a:t>)</a:t>
            </a:r>
          </a:p>
          <a:p>
            <a:r>
              <a:rPr lang="it-IT" sz="1800" dirty="0"/>
              <a:t>Lunghezza recensione</a:t>
            </a:r>
          </a:p>
          <a:p>
            <a:pPr marL="0" indent="0">
              <a:buNone/>
            </a:pPr>
            <a:r>
              <a:rPr lang="it-IT" sz="1800" dirty="0"/>
              <a:t>E la </a:t>
            </a:r>
            <a:r>
              <a:rPr lang="it-IT" sz="1800" u="sng" dirty="0"/>
              <a:t>rimozione delle features ritenute non informative </a:t>
            </a:r>
            <a:r>
              <a:rPr lang="it-IT" sz="1800" dirty="0"/>
              <a:t>(valutazione prodotto, data, ID utente)</a:t>
            </a:r>
          </a:p>
          <a:p>
            <a:pPr marL="0" indent="0">
              <a:buNone/>
            </a:pPr>
            <a:endParaRPr lang="it-IT" sz="18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4/15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ED754BE-003B-4B5B-BD7E-EA21C72FB7DD}"/>
              </a:ext>
            </a:extLst>
          </p:cNvPr>
          <p:cNvSpPr txBox="1"/>
          <p:nvPr/>
        </p:nvSpPr>
        <p:spPr>
          <a:xfrm>
            <a:off x="288938" y="3184848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/>
              <a:t>Eliminazione recensioni</a:t>
            </a:r>
            <a:endParaRPr lang="it-IT" sz="180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FCC58C8-BD3C-4257-8C58-0CC97FFD69C8}"/>
              </a:ext>
            </a:extLst>
          </p:cNvPr>
          <p:cNvSpPr txBox="1"/>
          <p:nvPr/>
        </p:nvSpPr>
        <p:spPr>
          <a:xfrm>
            <a:off x="288938" y="3998213"/>
            <a:ext cx="64899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800" b="1" dirty="0"/>
              <a:t>Sampling Dataset</a:t>
            </a:r>
            <a:r>
              <a:rPr lang="it-IT" dirty="0"/>
              <a:t>:</a:t>
            </a:r>
          </a:p>
          <a:p>
            <a:pPr marL="0" indent="0">
              <a:buNone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Selezione della recensione più lunga per ogni prodotto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Bilanciamento del dataset con Random </a:t>
            </a:r>
            <a:r>
              <a:rPr lang="it-IT" dirty="0" err="1"/>
              <a:t>Undersampling</a:t>
            </a:r>
            <a:endParaRPr lang="it-IT" dirty="0"/>
          </a:p>
          <a:p>
            <a:br>
              <a:rPr lang="it-IT" dirty="0"/>
            </a:b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05A8B8-2D65-4402-877B-3BDE32480A45}"/>
              </a:ext>
            </a:extLst>
          </p:cNvPr>
          <p:cNvSpPr txBox="1"/>
          <p:nvPr/>
        </p:nvSpPr>
        <p:spPr>
          <a:xfrm>
            <a:off x="2715411" y="4919347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(Intermedio 219092)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314F743-11C8-48E0-98D8-F02C752FC090}"/>
              </a:ext>
            </a:extLst>
          </p:cNvPr>
          <p:cNvSpPr txBox="1"/>
          <p:nvPr/>
        </p:nvSpPr>
        <p:spPr>
          <a:xfrm>
            <a:off x="2895748" y="5791933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(Finale 111860)</a:t>
            </a:r>
          </a:p>
        </p:txBody>
      </p:sp>
      <p:sp>
        <p:nvSpPr>
          <p:cNvPr id="30" name="Parentesi graffa chiusa 29">
            <a:extLst>
              <a:ext uri="{FF2B5EF4-FFF2-40B4-BE49-F238E27FC236}">
                <a16:creationId xmlns:a16="http://schemas.microsoft.com/office/drawing/2014/main" id="{D4F139A2-DD3D-44A3-B274-09A0659D127D}"/>
              </a:ext>
            </a:extLst>
          </p:cNvPr>
          <p:cNvSpPr/>
          <p:nvPr/>
        </p:nvSpPr>
        <p:spPr>
          <a:xfrm>
            <a:off x="6778869" y="4468313"/>
            <a:ext cx="242335" cy="1600619"/>
          </a:xfrm>
          <a:prstGeom prst="rightBrace">
            <a:avLst>
              <a:gd name="adj1" fmla="val 66384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9643B5A-B1F2-4A8E-8950-4F2585D6C920}"/>
              </a:ext>
            </a:extLst>
          </p:cNvPr>
          <p:cNvSpPr txBox="1"/>
          <p:nvPr/>
        </p:nvSpPr>
        <p:spPr>
          <a:xfrm>
            <a:off x="7363043" y="3973944"/>
            <a:ext cx="4374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Motivazioni</a:t>
            </a:r>
            <a:r>
              <a:rPr lang="it-IT" dirty="0"/>
              <a:t>:</a:t>
            </a:r>
            <a:br>
              <a:rPr lang="it-IT" dirty="0"/>
            </a:b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 sbilanciamento si ripercuote sul calcolo delle frequenze delle parole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Apprendimento privo di </a:t>
            </a:r>
            <a:r>
              <a:rPr lang="it-IT" dirty="0" err="1"/>
              <a:t>bias</a:t>
            </a:r>
            <a:r>
              <a:rPr lang="it-IT" dirty="0"/>
              <a:t> da sbilanciamento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Dimensione computabile dalla VM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7FBCE486-1617-4E0A-B8B6-91DFB69C3908}"/>
              </a:ext>
            </a:extLst>
          </p:cNvPr>
          <p:cNvSpPr txBox="1"/>
          <p:nvPr/>
        </p:nvSpPr>
        <p:spPr>
          <a:xfrm>
            <a:off x="3972472" y="289222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Non contengono testo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5A87CEC6-87CB-463A-87FB-E2E588E59116}"/>
              </a:ext>
            </a:extLst>
          </p:cNvPr>
          <p:cNvSpPr txBox="1"/>
          <p:nvPr/>
        </p:nvSpPr>
        <p:spPr>
          <a:xfrm>
            <a:off x="3972472" y="3566785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Sono duplicate (227536)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C67D20D2-D9F7-4649-B01A-78524798FD4A}"/>
              </a:ext>
            </a:extLst>
          </p:cNvPr>
          <p:cNvCxnSpPr>
            <a:endCxn id="35" idx="1"/>
          </p:cNvCxnSpPr>
          <p:nvPr/>
        </p:nvCxnSpPr>
        <p:spPr>
          <a:xfrm flipV="1">
            <a:off x="3174023" y="3076888"/>
            <a:ext cx="798449" cy="3058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66C92573-1AC1-4F09-BFFD-3ABFE853C942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174023" y="3382749"/>
            <a:ext cx="798449" cy="3687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707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0515600" cy="1325563"/>
          </a:xfrm>
        </p:spPr>
        <p:txBody>
          <a:bodyPr/>
          <a:lstStyle/>
          <a:p>
            <a:r>
              <a:rPr lang="it-IT" dirty="0" err="1"/>
              <a:t>Preprocessing</a:t>
            </a:r>
            <a:r>
              <a:rPr lang="it-IT" dirty="0"/>
              <a:t> Testuale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A36B8E-DA9B-4274-AE32-DADF7740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38" y="1296635"/>
            <a:ext cx="11612915" cy="376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A seguito dell’eliminazione di URL, Link e Tag HTML dal testo si svolgono le seguenti operazioni: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5/15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CA3DB70-1CE8-4D46-94ED-FDED561F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2" y="1845835"/>
            <a:ext cx="8677275" cy="43910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756A69-7135-49BF-A857-E007C8BA3B0B}"/>
              </a:ext>
            </a:extLst>
          </p:cNvPr>
          <p:cNvSpPr txBox="1"/>
          <p:nvPr/>
        </p:nvSpPr>
        <p:spPr>
          <a:xfrm>
            <a:off x="9833371" y="3429000"/>
            <a:ext cx="51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Helvetica" panose="020B0604020202020204" pitchFamily="34" charset="0"/>
                <a:cs typeface="Helvetica" panose="020B0604020202020204" pitchFamily="34" charset="0"/>
              </a:rPr>
              <a:t>filtro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3C19C3-C36D-44D7-B995-44B88BBFD2E6}"/>
              </a:ext>
            </a:extLst>
          </p:cNvPr>
          <p:cNvSpPr txBox="1"/>
          <p:nvPr/>
        </p:nvSpPr>
        <p:spPr>
          <a:xfrm>
            <a:off x="9833371" y="5873939"/>
            <a:ext cx="51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Helvetica" panose="020B0604020202020204" pitchFamily="34" charset="0"/>
                <a:cs typeface="Helvetica" panose="020B0604020202020204" pitchFamily="34" charset="0"/>
              </a:rPr>
              <a:t>filtro</a:t>
            </a:r>
          </a:p>
        </p:txBody>
      </p:sp>
    </p:spTree>
    <p:extLst>
      <p:ext uri="{BB962C8B-B14F-4D97-AF65-F5344CB8AC3E}">
        <p14:creationId xmlns:p14="http://schemas.microsoft.com/office/powerpoint/2010/main" val="251139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0515600" cy="1325563"/>
          </a:xfrm>
        </p:spPr>
        <p:txBody>
          <a:bodyPr/>
          <a:lstStyle/>
          <a:p>
            <a:r>
              <a:rPr lang="it-IT" dirty="0"/>
              <a:t>Rappresentazioni e Classificatori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A36B8E-DA9B-4274-AE32-DADF7740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38" y="1179830"/>
            <a:ext cx="7483462" cy="4924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Per svolgere il compito di Text </a:t>
            </a:r>
            <a:r>
              <a:rPr lang="it-IT" sz="1800" dirty="0" err="1"/>
              <a:t>Classification</a:t>
            </a:r>
            <a:r>
              <a:rPr lang="it-IT" sz="1800" dirty="0"/>
              <a:t> si propone l’utilizzo: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6/15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46D5D4F1-24CE-49ED-AFF4-D6E441229324}"/>
              </a:ext>
            </a:extLst>
          </p:cNvPr>
          <p:cNvSpPr txBox="1">
            <a:spLocks/>
          </p:cNvSpPr>
          <p:nvPr/>
        </p:nvSpPr>
        <p:spPr>
          <a:xfrm>
            <a:off x="288938" y="5041078"/>
            <a:ext cx="7914285" cy="119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b="1" i="0" dirty="0">
                <a:solidFill>
                  <a:srgbClr val="FF0000"/>
                </a:solidFill>
                <a:effectLst/>
                <a:latin typeface="Univers (Corpo)"/>
              </a:rPr>
              <a:t>N.B.</a:t>
            </a:r>
            <a:r>
              <a:rPr lang="it-IT" sz="1800" b="0" i="0" dirty="0">
                <a:effectLst/>
                <a:latin typeface="Univers (Corpo)"/>
              </a:rPr>
              <a:t>: L’obiettivo del gruppo è quello di valutare l’</a:t>
            </a:r>
            <a:r>
              <a:rPr lang="it-IT" sz="1800" b="1" i="0" dirty="0">
                <a:effectLst/>
                <a:latin typeface="Univers (Corpo)"/>
              </a:rPr>
              <a:t>efficacia</a:t>
            </a:r>
            <a:r>
              <a:rPr lang="it-IT" sz="1800" b="0" i="0" dirty="0">
                <a:effectLst/>
                <a:latin typeface="Univers (Corpo)"/>
              </a:rPr>
              <a:t> della classificazione dei modelli rispetto a diverse forme di rappresentazione delle recensioni (e </a:t>
            </a:r>
            <a:r>
              <a:rPr lang="it-IT" sz="1800" b="0" i="0" dirty="0" err="1">
                <a:effectLst/>
                <a:latin typeface="Univers (Corpo)"/>
              </a:rPr>
              <a:t>preprocessing</a:t>
            </a:r>
            <a:r>
              <a:rPr lang="it-IT" sz="1800" b="0" i="0" dirty="0">
                <a:effectLst/>
                <a:latin typeface="Univers (Corpo)"/>
              </a:rPr>
              <a:t>) con particolare attenzione all’</a:t>
            </a:r>
            <a:r>
              <a:rPr lang="it-IT" sz="1800" b="1" i="0" dirty="0">
                <a:effectLst/>
                <a:latin typeface="Univers (Corpo)"/>
              </a:rPr>
              <a:t>efficienza</a:t>
            </a:r>
            <a:r>
              <a:rPr lang="it-IT" sz="1800" b="0" i="0" dirty="0">
                <a:effectLst/>
                <a:latin typeface="Univers (Corpo)"/>
              </a:rPr>
              <a:t> raggiunta in termini di tempo e risorse utilizzate</a:t>
            </a:r>
            <a:endParaRPr lang="it-IT" sz="1800" dirty="0">
              <a:latin typeface="Univers (Corpo)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1800" dirty="0">
              <a:latin typeface="Univers (Corpo)"/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A432F90D-002A-44D5-ACBA-C10C83FB2EE6}"/>
              </a:ext>
            </a:extLst>
          </p:cNvPr>
          <p:cNvSpPr txBox="1">
            <a:spLocks/>
          </p:cNvSpPr>
          <p:nvPr/>
        </p:nvSpPr>
        <p:spPr>
          <a:xfrm>
            <a:off x="288938" y="2105747"/>
            <a:ext cx="5311762" cy="347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delle seguenti </a:t>
            </a:r>
            <a:r>
              <a:rPr lang="it-IT" sz="1800" b="1" dirty="0"/>
              <a:t>rappresentazioni</a:t>
            </a:r>
            <a:r>
              <a:rPr lang="it-IT" sz="1800" dirty="0"/>
              <a:t> </a:t>
            </a:r>
            <a:r>
              <a:rPr lang="it-IT" sz="1800" b="1" dirty="0"/>
              <a:t>delle </a:t>
            </a:r>
            <a:r>
              <a:rPr lang="it-IT" sz="1800" b="1" dirty="0" err="1"/>
              <a:t>collection</a:t>
            </a:r>
            <a:endParaRPr lang="it-IT" sz="1800" dirty="0"/>
          </a:p>
          <a:p>
            <a:pPr marL="0" indent="0">
              <a:buFont typeface="Arial" panose="020B0604020202020204" pitchFamily="34" charset="0"/>
              <a:buNone/>
            </a:pPr>
            <a:endParaRPr lang="it-IT" sz="1800" dirty="0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80487AD2-51D1-47F3-8440-EC2448423CE6}"/>
              </a:ext>
            </a:extLst>
          </p:cNvPr>
          <p:cNvSpPr txBox="1">
            <a:spLocks/>
          </p:cNvSpPr>
          <p:nvPr/>
        </p:nvSpPr>
        <p:spPr>
          <a:xfrm>
            <a:off x="288938" y="3804785"/>
            <a:ext cx="5434854" cy="347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dei seguenti </a:t>
            </a:r>
            <a:r>
              <a:rPr lang="it-IT" sz="1800" b="1" dirty="0"/>
              <a:t>classificatori</a:t>
            </a:r>
            <a:endParaRPr lang="it-IT" sz="1800" dirty="0"/>
          </a:p>
          <a:p>
            <a:pPr marL="0" indent="0">
              <a:buFont typeface="Arial" panose="020B0604020202020204" pitchFamily="34" charset="0"/>
              <a:buNone/>
            </a:pPr>
            <a:endParaRPr lang="it-IT" sz="1800" dirty="0"/>
          </a:p>
        </p:txBody>
      </p:sp>
      <p:pic>
        <p:nvPicPr>
          <p:cNvPr id="17" name="Immagine 16" descr="Immagine che contiene cibo&#10;&#10;Descrizione generata automaticamente">
            <a:extLst>
              <a:ext uri="{FF2B5EF4-FFF2-40B4-BE49-F238E27FC236}">
                <a16:creationId xmlns:a16="http://schemas.microsoft.com/office/drawing/2014/main" id="{229A9A72-2022-473C-BD3D-8DC5C3E5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61" y="1613076"/>
            <a:ext cx="3089141" cy="1562082"/>
          </a:xfrm>
          <a:prstGeom prst="rect">
            <a:avLst/>
          </a:prstGeom>
        </p:spPr>
      </p:pic>
      <p:pic>
        <p:nvPicPr>
          <p:cNvPr id="21" name="Immagine 20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35CDF64-F0B2-426F-8D98-02E940E6F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95" y="3521710"/>
            <a:ext cx="3340675" cy="1261742"/>
          </a:xfrm>
          <a:prstGeom prst="rect">
            <a:avLst/>
          </a:prstGeom>
        </p:spPr>
      </p:pic>
      <p:pic>
        <p:nvPicPr>
          <p:cNvPr id="27" name="Immagine 2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E233D2CA-BE16-4ABF-927B-D7BDF4C66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13" y="4968880"/>
            <a:ext cx="1545171" cy="683186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261368DE-F025-4453-9623-637F5FC2E384}"/>
              </a:ext>
            </a:extLst>
          </p:cNvPr>
          <p:cNvSpPr/>
          <p:nvPr/>
        </p:nvSpPr>
        <p:spPr>
          <a:xfrm>
            <a:off x="288938" y="4914900"/>
            <a:ext cx="11183076" cy="1261742"/>
          </a:xfrm>
          <a:prstGeom prst="rect">
            <a:avLst/>
          </a:prstGeom>
          <a:noFill/>
          <a:ln w="28575">
            <a:solidFill>
              <a:srgbClr val="FEB9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B11D612-87D4-409D-AE3A-E63E1E4ACCE7}"/>
              </a:ext>
            </a:extLst>
          </p:cNvPr>
          <p:cNvSpPr txBox="1"/>
          <p:nvPr/>
        </p:nvSpPr>
        <p:spPr>
          <a:xfrm>
            <a:off x="9063982" y="5521904"/>
            <a:ext cx="2408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12 ore di utilizzo</a:t>
            </a:r>
          </a:p>
          <a:p>
            <a:pPr algn="ctr"/>
            <a:r>
              <a:rPr lang="it-IT" sz="1400" dirty="0"/>
              <a:t>12 GB RAM e 136 GB HDD</a:t>
            </a:r>
          </a:p>
        </p:txBody>
      </p:sp>
    </p:spTree>
    <p:extLst>
      <p:ext uri="{BB962C8B-B14F-4D97-AF65-F5344CB8AC3E}">
        <p14:creationId xmlns:p14="http://schemas.microsoft.com/office/powerpoint/2010/main" val="240887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0515600" cy="1325563"/>
          </a:xfrm>
        </p:spPr>
        <p:txBody>
          <a:bodyPr/>
          <a:lstStyle/>
          <a:p>
            <a:r>
              <a:rPr lang="it-IT" dirty="0"/>
              <a:t>TF-IDF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A36B8E-DA9B-4274-AE32-DADF7740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37" y="1359090"/>
            <a:ext cx="11612917" cy="8214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Matrice termine-documenti in cui i documenti (recensioni) sono rappresentati come vettori verticali composti da pesi, associati ad ogni termine, stabiliti dalla seguente formula in funzione delle occorrenze: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7/15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5DD673B-5AEF-4DA1-9F15-CCCC98CA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801" y="2022231"/>
            <a:ext cx="4130398" cy="883997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CC58D2C-C633-44A4-A57F-08826AB37903}"/>
              </a:ext>
            </a:extLst>
          </p:cNvPr>
          <p:cNvSpPr txBox="1">
            <a:spLocks/>
          </p:cNvSpPr>
          <p:nvPr/>
        </p:nvSpPr>
        <p:spPr>
          <a:xfrm>
            <a:off x="288935" y="2906228"/>
            <a:ext cx="11612917" cy="213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dirty="0"/>
              <a:t>La </a:t>
            </a:r>
            <a:r>
              <a:rPr lang="it-IT" sz="1800" b="1" dirty="0"/>
              <a:t>dimensione</a:t>
            </a:r>
            <a:r>
              <a:rPr lang="it-IT" sz="1800" dirty="0"/>
              <a:t> finale di ciascuna rappresentazione è:</a:t>
            </a:r>
          </a:p>
          <a:p>
            <a:r>
              <a:rPr lang="it-IT" sz="1600" dirty="0" err="1"/>
              <a:t>Lemmatization</a:t>
            </a:r>
            <a:r>
              <a:rPr lang="it-IT" sz="1600" dirty="0"/>
              <a:t> standard: 				77440 token x 111860 recensioni  </a:t>
            </a:r>
          </a:p>
          <a:p>
            <a:r>
              <a:rPr lang="it-IT" sz="1600" dirty="0" err="1"/>
              <a:t>Lemmatization</a:t>
            </a:r>
            <a:r>
              <a:rPr lang="it-IT" sz="1600" dirty="0"/>
              <a:t> con filtro aggiuntivo: 		34393 token x 111860 recensioni  </a:t>
            </a:r>
          </a:p>
          <a:p>
            <a:r>
              <a:rPr lang="it-IT" sz="1600" dirty="0" err="1"/>
              <a:t>Stemming</a:t>
            </a:r>
            <a:r>
              <a:rPr lang="it-IT" sz="1600" dirty="0"/>
              <a:t> standard: 				60183 token x 111860 recensioni</a:t>
            </a:r>
          </a:p>
          <a:p>
            <a:r>
              <a:rPr lang="it-IT" sz="1600" dirty="0" err="1"/>
              <a:t>Stemming</a:t>
            </a:r>
            <a:r>
              <a:rPr lang="it-IT" sz="1600" dirty="0"/>
              <a:t> con filtro aggiuntivo:			27467 token x 111860 recensioni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253C6E6-7B8F-4248-85A2-AC081C5AB0DC}"/>
              </a:ext>
            </a:extLst>
          </p:cNvPr>
          <p:cNvSpPr txBox="1">
            <a:spLocks/>
          </p:cNvSpPr>
          <p:nvPr/>
        </p:nvSpPr>
        <p:spPr>
          <a:xfrm>
            <a:off x="288935" y="4954411"/>
            <a:ext cx="11612917" cy="1088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1800" b="1" dirty="0"/>
              <a:t>Pro</a:t>
            </a:r>
            <a:r>
              <a:rPr lang="it-IT" sz="1800" dirty="0"/>
              <a:t> e </a:t>
            </a:r>
            <a:r>
              <a:rPr lang="it-IT" sz="1800" b="1" dirty="0"/>
              <a:t>Contro</a:t>
            </a:r>
            <a:r>
              <a:rPr lang="it-IT" sz="1800" dirty="0"/>
              <a:t>:</a:t>
            </a:r>
          </a:p>
          <a:p>
            <a:r>
              <a:rPr lang="it-IT" sz="1800" dirty="0"/>
              <a:t>Rappresentazione esaustiva delle recensioni in funzione di tutti i termini del vocabolario</a:t>
            </a:r>
          </a:p>
          <a:p>
            <a:r>
              <a:rPr lang="it-IT" sz="1800" dirty="0"/>
              <a:t>Elevata </a:t>
            </a:r>
            <a:r>
              <a:rPr lang="it-IT" sz="1800" dirty="0" err="1"/>
              <a:t>sparsità</a:t>
            </a:r>
            <a:r>
              <a:rPr lang="it-IT" sz="1800" dirty="0"/>
              <a:t> e </a:t>
            </a:r>
            <a:r>
              <a:rPr lang="it-IT" sz="1800" dirty="0" err="1"/>
              <a:t>dimensionalità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104823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4219-2D46-4B27-95CC-7D160726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46" y="109853"/>
            <a:ext cx="10515600" cy="1325563"/>
          </a:xfrm>
        </p:spPr>
        <p:txBody>
          <a:bodyPr/>
          <a:lstStyle/>
          <a:p>
            <a:r>
              <a:rPr lang="it-IT" dirty="0"/>
              <a:t>TF-IDF con SVD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A36B8E-DA9B-4274-AE32-DADF7740D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935" y="1284559"/>
            <a:ext cx="11612917" cy="531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700" dirty="0"/>
              <a:t>A partire dalla matrice TF-IDF si applicano operazioni di fattorizzazione che permettono di rappresentarla come segue: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501F8D-F237-412C-A8A8-B086DAD92012}"/>
              </a:ext>
            </a:extLst>
          </p:cNvPr>
          <p:cNvSpPr txBox="1"/>
          <p:nvPr/>
        </p:nvSpPr>
        <p:spPr>
          <a:xfrm>
            <a:off x="290146" y="6409593"/>
            <a:ext cx="7702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Text Mining &amp; </a:t>
            </a:r>
            <a:r>
              <a:rPr lang="it-IT" sz="1600" dirty="0" err="1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Search</a:t>
            </a:r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 – A.A. 2019/2020 –  Università degli Studi di Milano Bicocca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5C6A415-F922-406D-B19E-7EDFDDA3CFA4}"/>
              </a:ext>
            </a:extLst>
          </p:cNvPr>
          <p:cNvSpPr txBox="1"/>
          <p:nvPr/>
        </p:nvSpPr>
        <p:spPr>
          <a:xfrm>
            <a:off x="11353800" y="6409593"/>
            <a:ext cx="76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8/15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253C6E6-7B8F-4248-85A2-AC081C5AB0DC}"/>
              </a:ext>
            </a:extLst>
          </p:cNvPr>
          <p:cNvSpPr txBox="1">
            <a:spLocks/>
          </p:cNvSpPr>
          <p:nvPr/>
        </p:nvSpPr>
        <p:spPr>
          <a:xfrm>
            <a:off x="371299" y="5304728"/>
            <a:ext cx="11448190" cy="965365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/>
              <a:t>Rappresentazione ridotta ed efficiente</a:t>
            </a:r>
          </a:p>
          <a:p>
            <a:r>
              <a:rPr lang="it-IT" sz="1800" dirty="0"/>
              <a:t>Può verificarsi comunque </a:t>
            </a:r>
            <a:r>
              <a:rPr lang="it-IT" sz="1800" dirty="0" err="1"/>
              <a:t>sparsità</a:t>
            </a:r>
            <a:endParaRPr lang="it-IT" sz="1800" dirty="0"/>
          </a:p>
          <a:p>
            <a:r>
              <a:rPr lang="it-IT" sz="1800" dirty="0"/>
              <a:t>Le features dei vettori-recensioni non preservano il significato dei vettori originali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BEE652A-9084-4B01-9C70-809DE7768630}"/>
              </a:ext>
            </a:extLst>
          </p:cNvPr>
          <p:cNvSpPr txBox="1"/>
          <p:nvPr/>
        </p:nvSpPr>
        <p:spPr>
          <a:xfrm>
            <a:off x="288935" y="3554752"/>
            <a:ext cx="118327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Arial" panose="020B0604020202020204" pitchFamily="34" charset="0"/>
              </a:rPr>
              <a:t>Selezionando un numero </a:t>
            </a:r>
            <a:r>
              <a:rPr lang="it-IT" sz="1800" b="1" dirty="0">
                <a:latin typeface="Arial" panose="020B0604020202020204" pitchFamily="34" charset="0"/>
              </a:rPr>
              <a:t>k</a:t>
            </a:r>
            <a:r>
              <a:rPr lang="it-IT" sz="1800" dirty="0">
                <a:latin typeface="Arial" panose="020B0604020202020204" pitchFamily="34" charset="0"/>
              </a:rPr>
              <a:t> di </a:t>
            </a:r>
            <a:r>
              <a:rPr lang="it-IT" sz="1800" dirty="0" err="1">
                <a:latin typeface="Arial" panose="020B0604020202020204" pitchFamily="34" charset="0"/>
              </a:rPr>
              <a:t>singular</a:t>
            </a:r>
            <a:r>
              <a:rPr lang="it-IT" sz="1800" dirty="0">
                <a:latin typeface="Arial" panose="020B0604020202020204" pitchFamily="34" charset="0"/>
              </a:rPr>
              <a:t> </a:t>
            </a:r>
            <a:r>
              <a:rPr lang="it-IT" sz="1800" dirty="0" err="1">
                <a:latin typeface="Arial" panose="020B0604020202020204" pitchFamily="34" charset="0"/>
              </a:rPr>
              <a:t>values</a:t>
            </a:r>
            <a:r>
              <a:rPr lang="it-IT" sz="1800" dirty="0">
                <a:latin typeface="Arial" panose="020B0604020202020204" pitchFamily="34" charset="0"/>
              </a:rPr>
              <a:t> in funzione della varianza desiderata e troncando le righe e colonne rimanenti si procede ad ottenere una </a:t>
            </a:r>
            <a:r>
              <a:rPr lang="it-IT" sz="1800" u="sng" dirty="0">
                <a:latin typeface="Arial" panose="020B0604020202020204" pitchFamily="34" charset="0"/>
              </a:rPr>
              <a:t>versione della matrice ridotta</a:t>
            </a:r>
            <a:r>
              <a:rPr lang="it-IT" sz="1800" dirty="0">
                <a:latin typeface="Arial" panose="020B0604020202020204" pitchFamily="34" charset="0"/>
              </a:rPr>
              <a:t>.</a:t>
            </a:r>
          </a:p>
          <a:p>
            <a:r>
              <a:rPr lang="it-IT" sz="1800" dirty="0"/>
              <a:t>La </a:t>
            </a:r>
            <a:r>
              <a:rPr lang="it-IT" sz="1800" b="1" dirty="0"/>
              <a:t>dimensione</a:t>
            </a:r>
            <a:r>
              <a:rPr lang="it-IT" sz="1800" dirty="0"/>
              <a:t> finale di ciascuna rappresentazione è: 100 token x 111860 recensioni 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F65B355-2171-4072-8F6F-0D9416D98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7" b="24513"/>
          <a:stretch/>
        </p:blipFill>
        <p:spPr>
          <a:xfrm>
            <a:off x="3149845" y="1840210"/>
            <a:ext cx="5588370" cy="9743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472471-A1F2-422B-8202-11B23ADCC918}"/>
              </a:ext>
            </a:extLst>
          </p:cNvPr>
          <p:cNvSpPr txBox="1"/>
          <p:nvPr/>
        </p:nvSpPr>
        <p:spPr>
          <a:xfrm>
            <a:off x="4543460" y="2786951"/>
            <a:ext cx="1604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0" i="0" dirty="0" err="1">
                <a:effectLst/>
                <a:latin typeface="Arial" panose="020B0604020202020204" pitchFamily="34" charset="0"/>
              </a:rPr>
              <a:t>autovettori</a:t>
            </a:r>
            <a:r>
              <a:rPr lang="it-IT" sz="1000" b="0" i="0" dirty="0">
                <a:effectLst/>
                <a:latin typeface="Arial" panose="020B0604020202020204" pitchFamily="34" charset="0"/>
              </a:rPr>
              <a:t> ortonormali alla matrice XX</a:t>
            </a:r>
            <a:r>
              <a:rPr lang="it-IT" sz="1000" baseline="30000" dirty="0">
                <a:latin typeface="Arial" panose="020B0604020202020204" pitchFamily="34" charset="0"/>
              </a:rPr>
              <a:t>T</a:t>
            </a:r>
            <a:endParaRPr lang="it-IT" sz="10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F992DA5-4D64-4B13-958B-C6358E6993DD}"/>
              </a:ext>
            </a:extLst>
          </p:cNvPr>
          <p:cNvSpPr txBox="1"/>
          <p:nvPr/>
        </p:nvSpPr>
        <p:spPr>
          <a:xfrm>
            <a:off x="5832981" y="2814558"/>
            <a:ext cx="17735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0" i="0" dirty="0">
                <a:effectLst/>
                <a:latin typeface="Arial" panose="020B0604020202020204" pitchFamily="34" charset="0"/>
              </a:rPr>
              <a:t>matrice in cui sulla diagonale principale compaiono i </a:t>
            </a:r>
            <a:r>
              <a:rPr lang="it-IT" sz="1000" b="0" i="0" dirty="0" err="1">
                <a:effectLst/>
                <a:latin typeface="Arial" panose="020B0604020202020204" pitchFamily="34" charset="0"/>
              </a:rPr>
              <a:t>singular</a:t>
            </a:r>
            <a:r>
              <a:rPr lang="it-IT" sz="1000" b="0" i="0" dirty="0">
                <a:effectLst/>
                <a:latin typeface="Arial" panose="020B0604020202020204" pitchFamily="34" charset="0"/>
              </a:rPr>
              <a:t> </a:t>
            </a:r>
            <a:r>
              <a:rPr lang="it-IT" sz="1000" b="0" i="0" dirty="0" err="1">
                <a:effectLst/>
                <a:latin typeface="Arial" panose="020B0604020202020204" pitchFamily="34" charset="0"/>
              </a:rPr>
              <a:t>values</a:t>
            </a:r>
            <a:endParaRPr lang="it-IT" sz="10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D9E786A-9266-44C2-BA43-C9DCFB571213}"/>
              </a:ext>
            </a:extLst>
          </p:cNvPr>
          <p:cNvSpPr txBox="1"/>
          <p:nvPr/>
        </p:nvSpPr>
        <p:spPr>
          <a:xfrm>
            <a:off x="7362448" y="2823024"/>
            <a:ext cx="16045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0" i="0" dirty="0" err="1">
                <a:effectLst/>
                <a:latin typeface="Arial" panose="020B0604020202020204" pitchFamily="34" charset="0"/>
              </a:rPr>
              <a:t>autovettori</a:t>
            </a:r>
            <a:r>
              <a:rPr lang="it-IT" sz="1000" b="0" i="0" dirty="0">
                <a:effectLst/>
                <a:latin typeface="Arial" panose="020B0604020202020204" pitchFamily="34" charset="0"/>
              </a:rPr>
              <a:t> ortonormali alla matrice X</a:t>
            </a:r>
            <a:r>
              <a:rPr lang="it-IT" sz="1000" b="0" i="0" baseline="30000" dirty="0">
                <a:effectLst/>
                <a:latin typeface="Arial" panose="020B0604020202020204" pitchFamily="34" charset="0"/>
              </a:rPr>
              <a:t>T</a:t>
            </a:r>
            <a:r>
              <a:rPr lang="it-IT" sz="1000" b="0" i="0" dirty="0">
                <a:effectLst/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60B54CB-4A50-47AA-8CA7-7DBCEE7EDFFF}"/>
              </a:ext>
            </a:extLst>
          </p:cNvPr>
          <p:cNvSpPr txBox="1"/>
          <p:nvPr/>
        </p:nvSpPr>
        <p:spPr>
          <a:xfrm>
            <a:off x="3084988" y="2823024"/>
            <a:ext cx="160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b="0" i="0" dirty="0">
                <a:effectLst/>
                <a:latin typeface="Arial" panose="020B0604020202020204" pitchFamily="34" charset="0"/>
              </a:rPr>
              <a:t>Matrice X originale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A4F82D7-2FE9-45FA-A6B4-CA9C803C1DE3}"/>
              </a:ext>
            </a:extLst>
          </p:cNvPr>
          <p:cNvSpPr txBox="1"/>
          <p:nvPr/>
        </p:nvSpPr>
        <p:spPr>
          <a:xfrm>
            <a:off x="371299" y="485890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sz="1800" b="1" dirty="0"/>
              <a:t>Pro</a:t>
            </a:r>
            <a:r>
              <a:rPr lang="it-IT" sz="1800" dirty="0"/>
              <a:t> e </a:t>
            </a:r>
            <a:r>
              <a:rPr lang="it-IT" sz="1800" b="1" dirty="0"/>
              <a:t>Contro</a:t>
            </a:r>
            <a:r>
              <a:rPr lang="it-IT" sz="1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9242338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Custom 1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1308</Words>
  <Application>Microsoft Office PowerPoint</Application>
  <PresentationFormat>Widescreen</PresentationFormat>
  <Paragraphs>177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Arial</vt:lpstr>
      <vt:lpstr>Helvetica</vt:lpstr>
      <vt:lpstr>Roboto</vt:lpstr>
      <vt:lpstr>Univers</vt:lpstr>
      <vt:lpstr>Univers (Corpo)</vt:lpstr>
      <vt:lpstr>GradientVTI</vt:lpstr>
      <vt:lpstr>Presentazione standard di PowerPoint</vt:lpstr>
      <vt:lpstr>Introduzione</vt:lpstr>
      <vt:lpstr>Introduzione</vt:lpstr>
      <vt:lpstr>Dataset</vt:lpstr>
      <vt:lpstr>Preprocessing Dataset</vt:lpstr>
      <vt:lpstr>Preprocessing Testuale</vt:lpstr>
      <vt:lpstr>Rappresentazioni e Classificatori</vt:lpstr>
      <vt:lpstr>TF-IDF</vt:lpstr>
      <vt:lpstr>TF-IDF con SVD</vt:lpstr>
      <vt:lpstr>Doc2Vec</vt:lpstr>
      <vt:lpstr>Risultati di classificazione TFIDF</vt:lpstr>
      <vt:lpstr>Risultati di classificazione TFIDF con SVD</vt:lpstr>
      <vt:lpstr>Risultati di classificazione Doc2Vec</vt:lpstr>
      <vt:lpstr>Conclusioni</vt:lpstr>
      <vt:lpstr>Sviluppi futuri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REVIEWS CLASSIFICATION</dc:title>
  <dc:creator>p.mariani20@campus.unimib.it</dc:creator>
  <cp:lastModifiedBy>Matteo Licciardello</cp:lastModifiedBy>
  <cp:revision>71</cp:revision>
  <dcterms:created xsi:type="dcterms:W3CDTF">2020-09-01T09:18:25Z</dcterms:created>
  <dcterms:modified xsi:type="dcterms:W3CDTF">2020-09-02T07:34:59Z</dcterms:modified>
</cp:coreProperties>
</file>